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58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pPr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pPr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pPr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pPr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pPr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pPr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pPr/>
              <a:t>1/12/2012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pPr/>
              <a:t>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pPr/>
              <a:t>1/12/2012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pPr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4A63E-5F9E-4B31-A1BD-C13522AEC58E}" type="datetimeFigureOut">
              <a:rPr lang="en-US" smtClean="0"/>
              <a:pPr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00C3-9603-4B53-80F1-BBFE4F62C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4A63E-5F9E-4B31-A1BD-C13522AEC58E}" type="datetimeFigureOut">
              <a:rPr lang="en-US" smtClean="0"/>
              <a:pPr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D00C3-9603-4B53-80F1-BBFE4F62C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Slides accompanying 2WC12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Sebastiaan</a:t>
            </a:r>
            <a:r>
              <a:rPr lang="en-US" dirty="0" smtClean="0"/>
              <a:t> de </a:t>
            </a:r>
            <a:r>
              <a:rPr lang="en-US" dirty="0" err="1" smtClean="0"/>
              <a:t>Hoogh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MD5 Compression function</a:t>
            </a:r>
            <a:endParaRPr lang="en-US" dirty="0"/>
          </a:p>
        </p:txBody>
      </p:sp>
      <p:pic>
        <p:nvPicPr>
          <p:cNvPr id="5" name="Picture 4" descr="MD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1124744"/>
            <a:ext cx="4522004" cy="49685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8229600" cy="1143000"/>
          </a:xfrm>
        </p:spPr>
        <p:txBody>
          <a:bodyPr/>
          <a:lstStyle/>
          <a:p>
            <a:r>
              <a:rPr lang="en-US" dirty="0" smtClean="0"/>
              <a:t>Extra slides, if time permits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Website </a:t>
            </a:r>
            <a:r>
              <a:rPr lang="nl-NL" dirty="0" err="1" smtClean="0"/>
              <a:t>Certificates</a:t>
            </a:r>
            <a:endParaRPr lang="nl-NL" dirty="0"/>
          </a:p>
        </p:txBody>
      </p:sp>
      <p:pic>
        <p:nvPicPr>
          <p:cNvPr id="1026" name="Picture 2" descr="http://www.win.tue.nl/hashclash/rogue-ca/images/norma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268760"/>
            <a:ext cx="4608512" cy="462100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43608" y="6165304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http://www.win.tue.nl/hashclash/rogue-ca/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MD5 considered Harmful today</a:t>
            </a:r>
            <a:endParaRPr lang="en-US" dirty="0"/>
          </a:p>
        </p:txBody>
      </p:sp>
      <p:pic>
        <p:nvPicPr>
          <p:cNvPr id="4" name="Picture 3" descr="md5-atta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1162" y="1304925"/>
            <a:ext cx="5781675" cy="42481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608" y="6165304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http://www.win.tue.nl/hashclash/rogue-ca/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866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Creating an intermediate CA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38200" y="1524000"/>
            <a:ext cx="2286000" cy="457200"/>
          </a:xfrm>
          <a:prstGeom prst="rect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serial number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38200" y="1981200"/>
            <a:ext cx="2286000" cy="457200"/>
          </a:xfrm>
          <a:prstGeom prst="rect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validity period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38200" y="2438400"/>
            <a:ext cx="2286000" cy="1828800"/>
          </a:xfrm>
          <a:prstGeom prst="rect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real cert domain</a:t>
            </a:r>
          </a:p>
          <a:p>
            <a:pPr algn="ctr"/>
            <a:r>
              <a:rPr lang="en-US" sz="1800"/>
              <a:t>name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38200" y="4267200"/>
            <a:ext cx="2286000" cy="1143000"/>
          </a:xfrm>
          <a:prstGeom prst="rect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real cert</a:t>
            </a:r>
          </a:p>
          <a:p>
            <a:pPr algn="ctr"/>
            <a:r>
              <a:rPr lang="en-US" sz="1800"/>
              <a:t>RSA key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38200" y="5410200"/>
            <a:ext cx="2286000" cy="457200"/>
          </a:xfrm>
          <a:prstGeom prst="rect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X.509 extensions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838200" y="5867400"/>
            <a:ext cx="2286000" cy="457200"/>
          </a:xfrm>
          <a:prstGeom prst="rect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signature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486400" y="1524000"/>
            <a:ext cx="2286000" cy="1219200"/>
          </a:xfrm>
          <a:prstGeom prst="rect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rogue CA cert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486400" y="2743200"/>
            <a:ext cx="2286000" cy="762000"/>
          </a:xfrm>
          <a:prstGeom prst="rect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rogue CA RSA key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486400" y="3505200"/>
            <a:ext cx="2286000" cy="762000"/>
          </a:xfrm>
          <a:prstGeom prst="rect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rogue CA X.509</a:t>
            </a:r>
          </a:p>
          <a:p>
            <a:pPr algn="ctr"/>
            <a:r>
              <a:rPr lang="en-US" sz="1800"/>
              <a:t>extensions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486400" y="4267200"/>
            <a:ext cx="2286000" cy="1600200"/>
          </a:xfrm>
          <a:prstGeom prst="rect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Netscape Comment</a:t>
            </a:r>
          </a:p>
          <a:p>
            <a:pPr algn="ctr"/>
            <a:r>
              <a:rPr lang="en-US" sz="1800"/>
              <a:t>Extension</a:t>
            </a:r>
          </a:p>
          <a:p>
            <a:pPr algn="ctr"/>
            <a:r>
              <a:rPr lang="en-US" sz="1800"/>
              <a:t>(contents ignored by</a:t>
            </a:r>
          </a:p>
          <a:p>
            <a:pPr algn="ctr"/>
            <a:r>
              <a:rPr lang="en-US" sz="1800"/>
              <a:t>browsers)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486400" y="5867400"/>
            <a:ext cx="2286000" cy="457200"/>
          </a:xfrm>
          <a:prstGeom prst="rect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signature</a:t>
            </a:r>
          </a:p>
        </p:txBody>
      </p:sp>
      <p:cxnSp>
        <p:nvCxnSpPr>
          <p:cNvPr id="15" name="Straight Connector 17"/>
          <p:cNvCxnSpPr>
            <a:cxnSpLocks noChangeShapeType="1"/>
          </p:cNvCxnSpPr>
          <p:nvPr/>
        </p:nvCxnSpPr>
        <p:spPr bwMode="auto">
          <a:xfrm>
            <a:off x="3124200" y="4267200"/>
            <a:ext cx="2362200" cy="1588"/>
          </a:xfrm>
          <a:prstGeom prst="line">
            <a:avLst/>
          </a:prstGeom>
          <a:noFill/>
          <a:ln w="6350">
            <a:solidFill>
              <a:srgbClr val="FF6600"/>
            </a:solidFill>
            <a:prstDash val="dash"/>
            <a:round/>
            <a:headEnd/>
            <a:tailEnd/>
          </a:ln>
        </p:spPr>
      </p:cxnSp>
      <p:cxnSp>
        <p:nvCxnSpPr>
          <p:cNvPr id="16" name="Straight Connector 18"/>
          <p:cNvCxnSpPr>
            <a:cxnSpLocks noChangeShapeType="1"/>
          </p:cNvCxnSpPr>
          <p:nvPr/>
        </p:nvCxnSpPr>
        <p:spPr bwMode="auto">
          <a:xfrm>
            <a:off x="3124200" y="5410200"/>
            <a:ext cx="2362200" cy="1588"/>
          </a:xfrm>
          <a:prstGeom prst="line">
            <a:avLst/>
          </a:prstGeom>
          <a:noFill/>
          <a:ln w="6350">
            <a:solidFill>
              <a:srgbClr val="FF6600"/>
            </a:solidFill>
            <a:prstDash val="dash"/>
            <a:round/>
            <a:headEnd/>
            <a:tailEnd/>
          </a:ln>
        </p:spPr>
      </p:cxnSp>
      <p:cxnSp>
        <p:nvCxnSpPr>
          <p:cNvPr id="17" name="Straight Connector 19"/>
          <p:cNvCxnSpPr>
            <a:cxnSpLocks noChangeShapeType="1"/>
          </p:cNvCxnSpPr>
          <p:nvPr/>
        </p:nvCxnSpPr>
        <p:spPr bwMode="auto">
          <a:xfrm>
            <a:off x="3124200" y="6323013"/>
            <a:ext cx="2362200" cy="1587"/>
          </a:xfrm>
          <a:prstGeom prst="line">
            <a:avLst/>
          </a:prstGeom>
          <a:noFill/>
          <a:ln w="6350">
            <a:solidFill>
              <a:srgbClr val="008000"/>
            </a:solidFill>
            <a:prstDash val="dash"/>
            <a:round/>
            <a:headEnd/>
            <a:tailEnd/>
          </a:ln>
        </p:spPr>
      </p:cxnSp>
      <p:sp>
        <p:nvSpPr>
          <p:cNvPr id="18" name="TextBox 22"/>
          <p:cNvSpPr txBox="1">
            <a:spLocks noChangeArrowheads="1"/>
          </p:cNvSpPr>
          <p:nvPr/>
        </p:nvSpPr>
        <p:spPr bwMode="auto">
          <a:xfrm>
            <a:off x="3135313" y="5588000"/>
            <a:ext cx="23510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165E0C"/>
                </a:solidFill>
              </a:rPr>
              <a:t>identical bytes</a:t>
            </a:r>
          </a:p>
          <a:p>
            <a:pPr algn="ctr"/>
            <a:r>
              <a:rPr lang="en-US" sz="1600" b="1">
                <a:solidFill>
                  <a:srgbClr val="165E0C"/>
                </a:solidFill>
              </a:rPr>
              <a:t>(copied from real cert)</a:t>
            </a:r>
          </a:p>
        </p:txBody>
      </p:sp>
      <p:sp>
        <p:nvSpPr>
          <p:cNvPr id="19" name="TextBox 23"/>
          <p:cNvSpPr txBox="1">
            <a:spLocks noChangeArrowheads="1"/>
          </p:cNvSpPr>
          <p:nvPr/>
        </p:nvSpPr>
        <p:spPr bwMode="auto">
          <a:xfrm>
            <a:off x="3581400" y="4572000"/>
            <a:ext cx="1438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FF8029"/>
                </a:solidFill>
              </a:rPr>
              <a:t>collision bits</a:t>
            </a:r>
          </a:p>
          <a:p>
            <a:pPr algn="ctr"/>
            <a:r>
              <a:rPr lang="en-US" sz="1600" b="1">
                <a:solidFill>
                  <a:srgbClr val="FF8029"/>
                </a:solidFill>
              </a:rPr>
              <a:t>(computed)</a:t>
            </a:r>
          </a:p>
        </p:txBody>
      </p:sp>
      <p:sp>
        <p:nvSpPr>
          <p:cNvPr id="20" name="TextBox 24"/>
          <p:cNvSpPr txBox="1">
            <a:spLocks noChangeArrowheads="1"/>
          </p:cNvSpPr>
          <p:nvPr/>
        </p:nvSpPr>
        <p:spPr bwMode="auto">
          <a:xfrm>
            <a:off x="3586163" y="2667000"/>
            <a:ext cx="15192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chosen prefix</a:t>
            </a:r>
          </a:p>
          <a:p>
            <a:pPr algn="ctr"/>
            <a:r>
              <a:rPr lang="en-US" sz="1600" b="1">
                <a:solidFill>
                  <a:srgbClr val="FF0000"/>
                </a:solidFill>
              </a:rPr>
              <a:t>(difference)</a:t>
            </a:r>
          </a:p>
        </p:txBody>
      </p:sp>
      <p:cxnSp>
        <p:nvCxnSpPr>
          <p:cNvPr id="21" name="Straight Connector 25"/>
          <p:cNvCxnSpPr>
            <a:cxnSpLocks noChangeShapeType="1"/>
          </p:cNvCxnSpPr>
          <p:nvPr/>
        </p:nvCxnSpPr>
        <p:spPr bwMode="auto">
          <a:xfrm>
            <a:off x="3124200" y="1524000"/>
            <a:ext cx="2362200" cy="1588"/>
          </a:xfrm>
          <a:prstGeom prst="line">
            <a:avLst/>
          </a:prstGeom>
          <a:noFill/>
          <a:ln w="6350">
            <a:solidFill>
              <a:srgbClr val="FF0000"/>
            </a:solidFill>
            <a:prstDash val="dash"/>
            <a:round/>
            <a:headEnd/>
            <a:tailEnd/>
          </a:ln>
        </p:spPr>
      </p:cxnSp>
      <p:cxnSp>
        <p:nvCxnSpPr>
          <p:cNvPr id="22" name="Straight Connector 26"/>
          <p:cNvCxnSpPr>
            <a:cxnSpLocks noChangeShapeType="1"/>
          </p:cNvCxnSpPr>
          <p:nvPr/>
        </p:nvCxnSpPr>
        <p:spPr bwMode="auto">
          <a:xfrm>
            <a:off x="5486400" y="5410200"/>
            <a:ext cx="2286000" cy="1588"/>
          </a:xfrm>
          <a:prstGeom prst="line">
            <a:avLst/>
          </a:prstGeom>
          <a:noFill/>
          <a:ln w="6350">
            <a:solidFill>
              <a:srgbClr val="FF6600"/>
            </a:solidFill>
            <a:prstDash val="dash"/>
            <a:round/>
            <a:headEnd/>
            <a:tailEnd/>
          </a:ln>
        </p:spPr>
      </p:cxnSp>
      <p:sp>
        <p:nvSpPr>
          <p:cNvPr id="23" name="TextBox 40"/>
          <p:cNvSpPr txBox="1">
            <a:spLocks noChangeArrowheads="1"/>
          </p:cNvSpPr>
          <p:nvPr/>
        </p:nvSpPr>
        <p:spPr bwMode="auto">
          <a:xfrm>
            <a:off x="7837488" y="3700463"/>
            <a:ext cx="849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FF0000"/>
                </a:solidFill>
              </a:rPr>
              <a:t>CA bit!</a:t>
            </a:r>
          </a:p>
        </p:txBody>
      </p:sp>
      <p:cxnSp>
        <p:nvCxnSpPr>
          <p:cNvPr id="24" name="Straight Connector 41"/>
          <p:cNvCxnSpPr>
            <a:cxnSpLocks noChangeShapeType="1"/>
          </p:cNvCxnSpPr>
          <p:nvPr/>
        </p:nvCxnSpPr>
        <p:spPr bwMode="auto">
          <a:xfrm>
            <a:off x="7620000" y="3884613"/>
            <a:ext cx="228600" cy="15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 type="triangle" w="med" len="med"/>
            <a:tailEnd/>
          </a:ln>
        </p:spPr>
      </p:cxnSp>
      <p:sp>
        <p:nvSpPr>
          <p:cNvPr id="25" name="TextBox 24"/>
          <p:cNvSpPr txBox="1"/>
          <p:nvPr/>
        </p:nvSpPr>
        <p:spPr>
          <a:xfrm>
            <a:off x="1331640" y="630932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Source</a:t>
            </a:r>
            <a:r>
              <a:rPr lang="nl-NL" dirty="0" smtClean="0"/>
              <a:t>: http</a:t>
            </a:r>
            <a:r>
              <a:rPr lang="nl-NL" dirty="0" smtClean="0"/>
              <a:t>://www.phreedom.org/research/rogue-ca/</a:t>
            </a: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Computing </a:t>
            </a:r>
            <a:r>
              <a:rPr lang="en-US" dirty="0" err="1" smtClean="0"/>
              <a:t>Recources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 ”</a:t>
            </a:r>
            <a:r>
              <a:rPr lang="en-US" dirty="0" err="1" smtClean="0"/>
              <a:t>Playstation</a:t>
            </a:r>
            <a:r>
              <a:rPr lang="en-US" dirty="0" smtClean="0"/>
              <a:t> Lab”</a:t>
            </a:r>
            <a:endParaRPr lang="en-US" dirty="0"/>
          </a:p>
        </p:txBody>
      </p:sp>
      <p:pic>
        <p:nvPicPr>
          <p:cNvPr id="3" name="Picture 2" descr="DSC009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556792"/>
            <a:ext cx="3579862" cy="47731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04048" y="1772816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“The </a:t>
            </a:r>
            <a:r>
              <a:rPr lang="en-US" dirty="0" err="1"/>
              <a:t>birthdaying</a:t>
            </a:r>
            <a:r>
              <a:rPr lang="en-US" dirty="0"/>
              <a:t> takes about 18 hours on the 200 PS3s using 30GB of memory that was equally divided over the </a:t>
            </a:r>
            <a:r>
              <a:rPr lang="en-US" dirty="0" smtClean="0"/>
              <a:t>PS3s”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630932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http://www.win.tue.nl/hashclash/rogue-ca/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132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Slides accompanying 2WC12</vt:lpstr>
      <vt:lpstr>MD5 Compression function</vt:lpstr>
      <vt:lpstr>Extra slides, if time permits</vt:lpstr>
      <vt:lpstr>Website Certificates</vt:lpstr>
      <vt:lpstr>MD5 considered Harmful today</vt:lpstr>
      <vt:lpstr>Creating an intermediate CA</vt:lpstr>
      <vt:lpstr>Computing Recources:  ”Playstation Lab”</vt:lpstr>
    </vt:vector>
  </TitlesOfParts>
  <Company>TU/e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accompanying 2WC12</dc:title>
  <dc:creator>de Hoogh</dc:creator>
  <cp:lastModifiedBy>Yvonne</cp:lastModifiedBy>
  <cp:revision>4</cp:revision>
  <dcterms:created xsi:type="dcterms:W3CDTF">2010-12-16T12:33:47Z</dcterms:created>
  <dcterms:modified xsi:type="dcterms:W3CDTF">2012-01-12T11:49:39Z</dcterms:modified>
</cp:coreProperties>
</file>